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319" r:id="rId2"/>
    <p:sldId id="306" r:id="rId3"/>
    <p:sldId id="301" r:id="rId4"/>
    <p:sldId id="320" r:id="rId5"/>
    <p:sldId id="326" r:id="rId6"/>
    <p:sldId id="323" r:id="rId7"/>
    <p:sldId id="307" r:id="rId8"/>
    <p:sldId id="300" r:id="rId9"/>
    <p:sldId id="333" r:id="rId10"/>
    <p:sldId id="308" r:id="rId11"/>
    <p:sldId id="334" r:id="rId12"/>
    <p:sldId id="311" r:id="rId13"/>
    <p:sldId id="335"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a:srgbClr val="8B40E2"/>
    <a:srgbClr val="FDAC32"/>
    <a:srgbClr val="1F5AE6"/>
    <a:srgbClr val="1F5AE2"/>
    <a:srgbClr val="FEAD24"/>
    <a:srgbClr val="8C39E6"/>
    <a:srgbClr val="8D31EA"/>
    <a:srgbClr val="1B56EA"/>
    <a:srgbClr val="1B56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p:restoredTop sz="69191"/>
  </p:normalViewPr>
  <p:slideViewPr>
    <p:cSldViewPr snapToGrid="0">
      <p:cViewPr varScale="1">
        <p:scale>
          <a:sx n="47" d="100"/>
          <a:sy n="47" d="100"/>
        </p:scale>
        <p:origin x="208" y="1312"/>
      </p:cViewPr>
      <p:guideLst>
        <p:guide orient="horz" pos="1620"/>
        <p:guide pos="2880"/>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C6563-76E9-3447-AC46-62A637AF2723}" type="datetimeFigureOut">
              <a:rPr lang="en-US" smtClean="0"/>
              <a:t>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7E4C1-A6EC-8946-BBCD-755D8945F25F}" type="slidenum">
              <a:rPr lang="en-US" smtClean="0"/>
              <a:t>‹#›</a:t>
            </a:fld>
            <a:endParaRPr lang="en-US"/>
          </a:p>
        </p:txBody>
      </p:sp>
    </p:spTree>
    <p:extLst>
      <p:ext uri="{BB962C8B-B14F-4D97-AF65-F5344CB8AC3E}">
        <p14:creationId xmlns:p14="http://schemas.microsoft.com/office/powerpoint/2010/main" val="176444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uggingface.co/spaces/HuggingFaceH4/open_llm_leaderboard"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p:cNvSpPr>
            <a:spLocks noGrp="1"/>
          </p:cNvSpPr>
          <p:nvPr>
            <p:ph type="sldNum" sz="quarter" idx="5"/>
          </p:nvPr>
        </p:nvSpPr>
        <p:spPr/>
        <p:txBody>
          <a:bodyPr/>
          <a:lstStyle/>
          <a:p>
            <a:fld id="{FE27E4C1-A6EC-8946-BBCD-755D8945F25F}" type="slidenum">
              <a:rPr lang="en-US" smtClean="0"/>
              <a:t>2</a:t>
            </a:fld>
            <a:endParaRPr lang="en-US"/>
          </a:p>
        </p:txBody>
      </p:sp>
    </p:spTree>
    <p:extLst>
      <p:ext uri="{BB962C8B-B14F-4D97-AF65-F5344CB8AC3E}">
        <p14:creationId xmlns:p14="http://schemas.microsoft.com/office/powerpoint/2010/main" val="13299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250C6-39E7-DFE6-6E4C-F00E165A9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51457-C9A9-998F-BDBA-BBF15D1CE3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53371-01D3-D6DA-963C-81B0C0C45905}"/>
              </a:ext>
            </a:extLst>
          </p:cNvPr>
          <p:cNvSpPr>
            <a:spLocks noGrp="1"/>
          </p:cNvSpPr>
          <p:nvPr>
            <p:ph type="body" idx="1"/>
          </p:nvPr>
        </p:nvSpPr>
        <p:spPr/>
        <p:txBody>
          <a:bodyPr/>
          <a:lstStyle/>
          <a:p>
            <a:r>
              <a:rPr lang="en-GB" dirty="0"/>
              <a:t>No code options vary in their complexity.</a:t>
            </a:r>
            <a:endParaRPr lang="en-US" dirty="0"/>
          </a:p>
        </p:txBody>
      </p:sp>
      <p:sp>
        <p:nvSpPr>
          <p:cNvPr id="4" name="Slide Number Placeholder 3">
            <a:extLst>
              <a:ext uri="{FF2B5EF4-FFF2-40B4-BE49-F238E27FC236}">
                <a16:creationId xmlns:a16="http://schemas.microsoft.com/office/drawing/2014/main" id="{CBE1EE26-C67C-9E13-E2D2-28529439E47A}"/>
              </a:ext>
            </a:extLst>
          </p:cNvPr>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1603613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6713-F0E4-46E5-2640-01E04D719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200E6-BBFF-CB82-B973-212E9BA70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3A89F-0056-9F60-86AC-25F9514A64C7}"/>
              </a:ext>
            </a:extLst>
          </p:cNvPr>
          <p:cNvSpPr>
            <a:spLocks noGrp="1"/>
          </p:cNvSpPr>
          <p:nvPr>
            <p:ph type="body" idx="1"/>
          </p:nvPr>
        </p:nvSpPr>
        <p:spPr/>
        <p:txBody>
          <a:bodyPr/>
          <a:lstStyle/>
          <a:p>
            <a:r>
              <a:rPr lang="en-GB" dirty="0"/>
              <a:t>One thing that we get asked is: how am I supposed to keep up with all of these developments?</a:t>
            </a:r>
          </a:p>
          <a:p>
            <a:endParaRPr lang="en-GB" dirty="0"/>
          </a:p>
          <a:p>
            <a:r>
              <a:rPr lang="en-GB" dirty="0"/>
              <a:t>The simple answer is that you can’t. But once you have situated yourself in the landscape, it becomes easier to ignore the noise, and recognize the important things.</a:t>
            </a:r>
          </a:p>
          <a:p>
            <a:endParaRPr lang="en-GB" dirty="0"/>
          </a:p>
          <a:p>
            <a:r>
              <a:rPr lang="en-GB" dirty="0"/>
              <a:t>Here are some ways that I personally try and keep up to date with stuff, and it’s all fairly passive. So first, I changed my behaviour from scrolling through Instagram and Tik Tok, to scrolling through reddit and </a:t>
            </a:r>
            <a:r>
              <a:rPr lang="en-GB" dirty="0" err="1"/>
              <a:t>linkedin</a:t>
            </a:r>
            <a:r>
              <a:rPr lang="en-GB" dirty="0"/>
              <a:t>. And with this change you can passively stay up to date.</a:t>
            </a:r>
          </a:p>
          <a:p>
            <a:endParaRPr lang="en-GB" dirty="0"/>
          </a:p>
          <a:p>
            <a:r>
              <a:rPr lang="en-GB" dirty="0"/>
              <a:t>The first source is LinkedIn. Follow these pages and new developments will appear on your feed.</a:t>
            </a:r>
          </a:p>
          <a:p>
            <a:endParaRPr lang="en-GB" dirty="0"/>
          </a:p>
          <a:p>
            <a:r>
              <a:rPr lang="en-GB" dirty="0"/>
              <a:t>The second is YouTube. YouTube in general is filled with AI News channels, so there are probably very many more out there, but these are main ones that I use.</a:t>
            </a:r>
          </a:p>
          <a:p>
            <a:endParaRPr lang="en-GB" dirty="0"/>
          </a:p>
          <a:p>
            <a:r>
              <a:rPr lang="en-GB" dirty="0"/>
              <a:t>The third is Reddit. Reddit can be a great place to keep up to date with things. r/</a:t>
            </a:r>
            <a:r>
              <a:rPr lang="en-GB" dirty="0" err="1"/>
              <a:t>MachineLearning</a:t>
            </a:r>
            <a:r>
              <a:rPr lang="en-GB" dirty="0"/>
              <a:t> is heavily research focussed, and will have some non LLM stuff as well. r/</a:t>
            </a:r>
            <a:r>
              <a:rPr lang="en-GB" dirty="0" err="1"/>
              <a:t>learnmachinelearning</a:t>
            </a:r>
            <a:r>
              <a:rPr lang="en-GB" dirty="0"/>
              <a:t> is very much directed at beginners. r/</a:t>
            </a:r>
            <a:r>
              <a:rPr lang="en-GB" dirty="0" err="1"/>
              <a:t>OpenAI</a:t>
            </a:r>
            <a:r>
              <a:rPr lang="en-GB" dirty="0"/>
              <a:t> is obviously directed at </a:t>
            </a:r>
            <a:r>
              <a:rPr lang="en-GB" dirty="0" err="1"/>
              <a:t>OpenAI</a:t>
            </a:r>
            <a:r>
              <a:rPr lang="en-GB" dirty="0"/>
              <a:t>. And r/</a:t>
            </a:r>
            <a:r>
              <a:rPr lang="en-GB" dirty="0" err="1"/>
              <a:t>LocalLLaMA</a:t>
            </a:r>
            <a:r>
              <a:rPr lang="en-GB" dirty="0"/>
              <a:t> is mostly geared towards running models on your local machine, but much of the information there can be applied to using a remote server, or the HPC.</a:t>
            </a:r>
          </a:p>
          <a:p>
            <a:endParaRPr lang="en-GB" dirty="0"/>
          </a:p>
          <a:p>
            <a:r>
              <a:rPr lang="en-GB" dirty="0"/>
              <a:t>These sources come with a warning that using reddit exposes you to the potential of seeing and reading NSFW content.</a:t>
            </a:r>
            <a:endParaRPr lang="en-US" dirty="0"/>
          </a:p>
        </p:txBody>
      </p:sp>
      <p:sp>
        <p:nvSpPr>
          <p:cNvPr id="4" name="Slide Number Placeholder 3">
            <a:extLst>
              <a:ext uri="{FF2B5EF4-FFF2-40B4-BE49-F238E27FC236}">
                <a16:creationId xmlns:a16="http://schemas.microsoft.com/office/drawing/2014/main" id="{6B817F12-46E0-3BF8-D843-F843E0AD5940}"/>
              </a:ext>
            </a:extLst>
          </p:cNvPr>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3452569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challenging to subdivide LLMs:</a:t>
            </a:r>
          </a:p>
          <a:p>
            <a:endParaRPr lang="en-US" dirty="0"/>
          </a:p>
          <a:p>
            <a:pPr>
              <a:buFont typeface="Arial" panose="020B0604020202020204" pitchFamily="34" charset="0"/>
              <a:buChar char="•"/>
            </a:pPr>
            <a:r>
              <a:rPr lang="en-GB" dirty="0"/>
              <a:t>Architecture type: </a:t>
            </a:r>
          </a:p>
          <a:p>
            <a:pPr marL="742950" lvl="1" indent="-285750">
              <a:buFont typeface="Arial" panose="020B0604020202020204" pitchFamily="34" charset="0"/>
              <a:buChar char="•"/>
            </a:pPr>
            <a:r>
              <a:rPr lang="en-GB" dirty="0"/>
              <a:t>Autoregressive models such as GPT (generative models that perform next token prediction)</a:t>
            </a:r>
          </a:p>
          <a:p>
            <a:pPr marL="742950" lvl="1" indent="-285750">
              <a:buFont typeface="Arial" panose="020B0604020202020204" pitchFamily="34" charset="0"/>
              <a:buChar char="•"/>
            </a:pPr>
            <a:r>
              <a:rPr lang="en-GB" dirty="0"/>
              <a:t>Encoders like BERT (reconstruct parts of a sentence)</a:t>
            </a:r>
          </a:p>
          <a:p>
            <a:pPr marL="742950" lvl="1" indent="-285750">
              <a:buFont typeface="Arial" panose="020B0604020202020204" pitchFamily="34" charset="0"/>
              <a:buChar char="•"/>
            </a:pPr>
            <a:r>
              <a:rPr lang="en-GB" dirty="0"/>
              <a:t>Seq2seq like T5 or BART (transform the input sequence to an output sequence)</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Objective and use-cases: </a:t>
            </a:r>
          </a:p>
          <a:p>
            <a:pPr marL="742950" lvl="1" indent="-285750">
              <a:buFont typeface="Arial" panose="020B0604020202020204" pitchFamily="34" charset="0"/>
              <a:buChar char="•"/>
            </a:pPr>
            <a:r>
              <a:rPr lang="en-GB" dirty="0"/>
              <a:t>Language modelling vs masked language modelling</a:t>
            </a:r>
          </a:p>
          <a:p>
            <a:pPr marL="742950" lvl="1" indent="-285750">
              <a:buFont typeface="Arial" panose="020B0604020202020204" pitchFamily="34" charset="0"/>
              <a:buChar char="•"/>
            </a:pPr>
            <a:r>
              <a:rPr lang="en-GB" dirty="0"/>
              <a:t>Multitask such as T5</a:t>
            </a:r>
          </a:p>
          <a:p>
            <a:pPr marL="742950" lvl="1" indent="-285750">
              <a:buFont typeface="Arial" panose="020B0604020202020204" pitchFamily="34" charset="0"/>
              <a:buChar char="•"/>
            </a:pPr>
            <a:r>
              <a:rPr lang="en-GB" dirty="0"/>
              <a:t>Specialized models that might be fine-tuned - so separating GPT-3 from GPT-3+RAG or GPT-3+fine-tuned.</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Scale: </a:t>
            </a:r>
          </a:p>
          <a:p>
            <a:pPr marL="742950" lvl="1" indent="-285750">
              <a:buFont typeface="Arial" panose="020B0604020202020204" pitchFamily="34" charset="0"/>
              <a:buChar char="•"/>
            </a:pPr>
            <a:r>
              <a:rPr lang="en-GB" dirty="0"/>
              <a:t>Small to medium models</a:t>
            </a:r>
          </a:p>
          <a:p>
            <a:pPr marL="742950" lvl="1" indent="-285750">
              <a:buFont typeface="Arial" panose="020B0604020202020204" pitchFamily="34" charset="0"/>
              <a:buChar char="•"/>
            </a:pPr>
            <a:r>
              <a:rPr lang="en-GB" dirty="0" err="1"/>
              <a:t>Chungus</a:t>
            </a:r>
            <a:r>
              <a:rPr lang="en-GB" dirty="0"/>
              <a:t> models (&gt; 70B parameters)</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Modalities: </a:t>
            </a:r>
          </a:p>
          <a:p>
            <a:pPr marL="742950" lvl="1" indent="-285750">
              <a:buFont typeface="Arial" panose="020B0604020202020204" pitchFamily="34" charset="0"/>
              <a:buChar char="•"/>
            </a:pPr>
            <a:r>
              <a:rPr lang="en-GB" dirty="0"/>
              <a:t>You might have heard of GPT-4 as being </a:t>
            </a:r>
            <a:r>
              <a:rPr lang="en-GB" i="1" dirty="0"/>
              <a:t>multi-modal</a:t>
            </a:r>
            <a:r>
              <a:rPr lang="en-GB" dirty="0"/>
              <a:t> - it can process text and images.</a:t>
            </a:r>
          </a:p>
          <a:p>
            <a:pPr marL="742950" lvl="1" indent="-285750">
              <a:buFont typeface="Arial" panose="020B0604020202020204" pitchFamily="34" charset="0"/>
              <a:buChar char="•"/>
            </a:pPr>
            <a:r>
              <a:rPr lang="en-GB" dirty="0"/>
              <a:t>Some models are “less” multimodal than others and are trained for specific purposes such as image captioning. Compare this to GPT-4.</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Language support: </a:t>
            </a:r>
          </a:p>
          <a:p>
            <a:pPr marL="742950" lvl="1" indent="-285750">
              <a:buFont typeface="Arial" panose="020B0604020202020204" pitchFamily="34" charset="0"/>
              <a:buChar char="•"/>
            </a:pPr>
            <a:r>
              <a:rPr lang="en-GB" dirty="0"/>
              <a:t>Monolingual</a:t>
            </a:r>
          </a:p>
          <a:p>
            <a:pPr marL="742950" lvl="1" indent="-285750">
              <a:buFont typeface="Arial" panose="020B0604020202020204" pitchFamily="34" charset="0"/>
              <a:buChar char="•"/>
            </a:pPr>
            <a:r>
              <a:rPr lang="en-GB" dirty="0"/>
              <a:t>Multilingual</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Availability: </a:t>
            </a:r>
          </a:p>
          <a:p>
            <a:pPr marL="742950" lvl="1" indent="-285750">
              <a:buFont typeface="Arial" panose="020B0604020202020204" pitchFamily="34" charset="0"/>
              <a:buChar char="•"/>
            </a:pPr>
            <a:r>
              <a:rPr lang="en-GB" dirty="0"/>
              <a:t>Open source (so you can either download the weights and run locally, or run via an API).</a:t>
            </a:r>
          </a:p>
          <a:p>
            <a:pPr marL="742950" lvl="1" indent="-285750">
              <a:buFont typeface="Arial" panose="020B0604020202020204" pitchFamily="34" charset="0"/>
              <a:buChar char="•"/>
            </a:pPr>
            <a:r>
              <a:rPr lang="en-GB" dirty="0"/>
              <a:t>Closed source (model architecture, weights, and/or training data is kept private, and can only be accessed via an API).</a:t>
            </a:r>
          </a:p>
          <a:p>
            <a:pPr marL="742950" lvl="1" indent="-285750">
              <a:buFont typeface="Arial" panose="020B0604020202020204" pitchFamily="34" charset="0"/>
              <a:buChar char="•"/>
            </a:pPr>
            <a:endParaRPr lang="en-GB" dirty="0"/>
          </a:p>
          <a:p>
            <a:r>
              <a:rPr lang="en-GB" dirty="0"/>
              <a:t>Sometimes one base generative model can evolve into all of the above! Llama for example.</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123214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AC7DE-A6EE-0CDF-98B6-5D0F3AE86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C108D-EE29-6FF6-7C12-1EB08D1E5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298C6-0D29-0797-F4E9-ECEB95291772}"/>
              </a:ext>
            </a:extLst>
          </p:cNvPr>
          <p:cNvSpPr>
            <a:spLocks noGrp="1"/>
          </p:cNvSpPr>
          <p:nvPr>
            <p:ph type="body" idx="1"/>
          </p:nvPr>
        </p:nvSpPr>
        <p:spPr/>
        <p:txBody>
          <a:bodyPr/>
          <a:lstStyle/>
          <a:p>
            <a:r>
              <a:rPr lang="en-US" dirty="0"/>
              <a:t>One way of categorizing models would be by capability</a:t>
            </a:r>
          </a:p>
        </p:txBody>
      </p:sp>
      <p:sp>
        <p:nvSpPr>
          <p:cNvPr id="4" name="Slide Number Placeholder 3">
            <a:extLst>
              <a:ext uri="{FF2B5EF4-FFF2-40B4-BE49-F238E27FC236}">
                <a16:creationId xmlns:a16="http://schemas.microsoft.com/office/drawing/2014/main" id="{DA753D9C-6CAF-2DCB-CAF1-BD43B1AB2145}"/>
              </a:ext>
            </a:extLst>
          </p:cNvPr>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2441091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C18EF-9DDF-E4D1-3002-D62C24CA9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4C43D-8A92-A598-4650-BE2343B28F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03454-85A4-2E26-FFF7-11A3B256628E}"/>
              </a:ext>
            </a:extLst>
          </p:cNvPr>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a:extLst>
              <a:ext uri="{FF2B5EF4-FFF2-40B4-BE49-F238E27FC236}">
                <a16:creationId xmlns:a16="http://schemas.microsoft.com/office/drawing/2014/main" id="{E200928B-D604-52D9-1B88-A54CA00995E0}"/>
              </a:ext>
            </a:extLst>
          </p:cNvPr>
          <p:cNvSpPr>
            <a:spLocks noGrp="1"/>
          </p:cNvSpPr>
          <p:nvPr>
            <p:ph type="sldNum" sz="quarter" idx="5"/>
          </p:nvPr>
        </p:nvSpPr>
        <p:spPr/>
        <p:txBody>
          <a:bodyPr/>
          <a:lstStyle/>
          <a:p>
            <a:fld id="{FE27E4C1-A6EC-8946-BBCD-755D8945F25F}" type="slidenum">
              <a:rPr lang="en-US" smtClean="0"/>
              <a:t>5</a:t>
            </a:fld>
            <a:endParaRPr lang="en-US"/>
          </a:p>
        </p:txBody>
      </p:sp>
    </p:spTree>
    <p:extLst>
      <p:ext uri="{BB962C8B-B14F-4D97-AF65-F5344CB8AC3E}">
        <p14:creationId xmlns:p14="http://schemas.microsoft.com/office/powerpoint/2010/main" val="269856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CED5-CC45-5BA4-54A5-972B17772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5EAE5-921B-88A4-C72C-FCEC9356C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1455-9D2A-271E-1758-42CED8DD7957}"/>
              </a:ext>
            </a:extLst>
          </p:cNvPr>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a:extLst>
              <a:ext uri="{FF2B5EF4-FFF2-40B4-BE49-F238E27FC236}">
                <a16:creationId xmlns:a16="http://schemas.microsoft.com/office/drawing/2014/main" id="{FA1430B7-E0E7-F7CD-5A62-F9661B6B677D}"/>
              </a:ext>
            </a:extLst>
          </p:cNvPr>
          <p:cNvSpPr>
            <a:spLocks noGrp="1"/>
          </p:cNvSpPr>
          <p:nvPr>
            <p:ph type="sldNum" sz="quarter" idx="5"/>
          </p:nvPr>
        </p:nvSpPr>
        <p:spPr/>
        <p:txBody>
          <a:bodyPr/>
          <a:lstStyle/>
          <a:p>
            <a:fld id="{FE27E4C1-A6EC-8946-BBCD-755D8945F25F}" type="slidenum">
              <a:rPr lang="en-US" smtClean="0"/>
              <a:t>6</a:t>
            </a:fld>
            <a:endParaRPr lang="en-US"/>
          </a:p>
        </p:txBody>
      </p:sp>
    </p:spTree>
    <p:extLst>
      <p:ext uri="{BB962C8B-B14F-4D97-AF65-F5344CB8AC3E}">
        <p14:creationId xmlns:p14="http://schemas.microsoft.com/office/powerpoint/2010/main" val="346676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Web-based</a:t>
            </a:r>
            <a:r>
              <a:rPr lang="en-GB" dirty="0"/>
              <a:t> This is what most of us think of when we talk about </a:t>
            </a:r>
            <a:r>
              <a:rPr lang="en-GB" dirty="0" err="1"/>
              <a:t>OpenAI</a:t>
            </a:r>
            <a:r>
              <a:rPr lang="en-GB" dirty="0"/>
              <a:t>. These include the chat models: </a:t>
            </a:r>
            <a:r>
              <a:rPr lang="en-GB" dirty="0" err="1"/>
              <a:t>ChatGPT</a:t>
            </a:r>
            <a:r>
              <a:rPr lang="en-GB" dirty="0"/>
              <a:t> (3.5-turbo) and </a:t>
            </a:r>
            <a:r>
              <a:rPr lang="en-GB" dirty="0" err="1"/>
              <a:t>ChatGPT</a:t>
            </a:r>
            <a:r>
              <a:rPr lang="en-GB" dirty="0"/>
              <a:t> Plus (the paid version which includes GPT-4-Vision). </a:t>
            </a:r>
            <a:r>
              <a:rPr lang="en-GB" dirty="0" err="1"/>
              <a:t>OpenAI</a:t>
            </a:r>
            <a:r>
              <a:rPr lang="en-GB" dirty="0"/>
              <a:t> also has their flagship text-to-image model, DALL-E, and their text-to-speech (and the reverse) model, Whisper. In addition, </a:t>
            </a:r>
            <a:r>
              <a:rPr lang="en-GB" dirty="0" err="1"/>
              <a:t>OpenAI</a:t>
            </a:r>
            <a:r>
              <a:rPr lang="en-GB" dirty="0"/>
              <a:t> recently announced GPTs, a way for users to create their own versions of specific GPTs. These are versions of GPT which you can configure with custom prompts and augment with knowledge retrieval.</a:t>
            </a:r>
          </a:p>
          <a:p>
            <a:endParaRPr lang="en-GB" dirty="0"/>
          </a:p>
          <a:p>
            <a:r>
              <a:rPr lang="en-GB" b="1" i="1" dirty="0"/>
              <a:t>A sidenote on GPTs</a:t>
            </a:r>
            <a:r>
              <a:rPr lang="en-GB" dirty="0"/>
              <a:t> GPTs essentially appears to combine prompt engineering with RAG. You can define a specific prompt and a knowledge base to draw from.</a:t>
            </a:r>
          </a:p>
          <a:p>
            <a:endParaRPr lang="en-GB" dirty="0"/>
          </a:p>
          <a:p>
            <a:r>
              <a:rPr lang="en-GB" b="1" dirty="0"/>
              <a:t>API-based</a:t>
            </a:r>
            <a:r>
              <a:rPr lang="en-GB" dirty="0"/>
              <a:t> The </a:t>
            </a:r>
            <a:r>
              <a:rPr lang="en-GB" dirty="0" err="1"/>
              <a:t>OpenAI</a:t>
            </a:r>
            <a:r>
              <a:rPr lang="en-GB" dirty="0"/>
              <a:t> API is way to gain more fine-grained control over a wider range of LLMs. They give access to models with different context sizes, different capabilities, and give you access to things like controlling randomness, or not just returning the top next token, but perhaps the top-5 next tokens. The API allows you to integrate </a:t>
            </a:r>
            <a:r>
              <a:rPr lang="en-GB" dirty="0" err="1"/>
              <a:t>OpenAI</a:t>
            </a:r>
            <a:r>
              <a:rPr lang="en-GB" dirty="0"/>
              <a:t> models into web-applications, or other machine learning models. A key difference, is that you now no longer have this human </a:t>
            </a:r>
            <a:r>
              <a:rPr lang="en-GB" dirty="0" err="1"/>
              <a:t>labor</a:t>
            </a:r>
            <a:r>
              <a:rPr lang="en-GB" dirty="0"/>
              <a:t> bottleneck, whereby you must manually enter text into the web-browser. Instead, you can send very many requests to the models in a short amount of time. Different contextual windows.</a:t>
            </a:r>
          </a:p>
          <a:p>
            <a:endParaRPr lang="en-GB" dirty="0"/>
          </a:p>
          <a:p>
            <a:r>
              <a:rPr lang="en-GB" b="1" dirty="0"/>
              <a:t>Advantage and disadvantages</a:t>
            </a:r>
            <a:r>
              <a:rPr lang="en-GB" dirty="0"/>
              <a:t> </a:t>
            </a:r>
            <a:r>
              <a:rPr lang="en-GB" dirty="0" err="1"/>
              <a:t>ChatGPT</a:t>
            </a:r>
            <a:r>
              <a:rPr lang="en-GB" dirty="0"/>
              <a:t> is free to use. However, the more advanced capabilities are not free to use and will set you back 20USD/month. Users are also limited by interacting with a web-browser, and do not have control over things like temperature. The </a:t>
            </a:r>
            <a:r>
              <a:rPr lang="en-GB" dirty="0" err="1"/>
              <a:t>ChatGPT</a:t>
            </a:r>
            <a:r>
              <a:rPr lang="en-GB" dirty="0"/>
              <a:t> interface is generally very easy to use. With </a:t>
            </a:r>
            <a:r>
              <a:rPr lang="en-GB" dirty="0" err="1"/>
              <a:t>ChatGPT</a:t>
            </a:r>
            <a:r>
              <a:rPr lang="en-GB" dirty="0"/>
              <a:t> Plus, there is currently a freeze of new users, so if you didn’t already have an account before, then you have to go on a waitlist</a:t>
            </a:r>
          </a:p>
          <a:p>
            <a:r>
              <a:rPr lang="en-GB" dirty="0"/>
              <a:t>The API is a kind of “pay-as-you-go” plan. You will pay for tokens sent to the model, as well as tokens output by the model. Cost per token ranges substantially between models, but sending many requests to GPT-4 will quickly outweigh the cost of a </a:t>
            </a:r>
            <a:r>
              <a:rPr lang="en-GB" dirty="0" err="1"/>
              <a:t>ChatGPT</a:t>
            </a:r>
            <a:r>
              <a:rPr lang="en-GB" dirty="0"/>
              <a:t> Plus subscription. The API gives you much more control, and allows you to do things you simply cannot do with the browser. However, there is a barrier to entry: you need to be able to code in python.</a:t>
            </a:r>
          </a:p>
          <a:p>
            <a:endParaRPr lang="en-GB" dirty="0"/>
          </a:p>
          <a:p>
            <a:r>
              <a:rPr lang="en-GB" b="1" dirty="0"/>
              <a:t>Performance differences</a:t>
            </a:r>
            <a:r>
              <a:rPr lang="en-GB" dirty="0"/>
              <a:t> The differences in performance between GPT-4 on the one hand and GPT-3.5 and other models in the other hand, is significant. We’ll move on to evaluation later, but for things like reasoning, theory of mind tests, coding, etc. Even in the case of translation for simple sentences, GPT-4 will perform very well. The fact that GPT-4 can translate at all, is astonishing. There is no model currently in existence, with the same ease of access that will perform better than GPT-4 on the widest range of tasks.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7</a:t>
            </a:fld>
            <a:endParaRPr lang="en-US"/>
          </a:p>
        </p:txBody>
      </p:sp>
    </p:spTree>
    <p:extLst>
      <p:ext uri="{BB962C8B-B14F-4D97-AF65-F5344CB8AC3E}">
        <p14:creationId xmlns:p14="http://schemas.microsoft.com/office/powerpoint/2010/main" val="231333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Open source alternatives</a:t>
            </a:r>
            <a:r>
              <a:rPr lang="en-GB" dirty="0"/>
              <a:t> There are a significant number of open source alternatives to </a:t>
            </a:r>
            <a:r>
              <a:rPr lang="en-GB" dirty="0" err="1"/>
              <a:t>OpenAI</a:t>
            </a:r>
            <a:r>
              <a:rPr lang="en-GB" dirty="0"/>
              <a:t> products. To get a feel for how many: in only the category of Text Generation on the Hugging Face Model Hub, there are over 32k models available to download. So which ones are the best? The current best performing LLMs are Llama2 and </a:t>
            </a:r>
            <a:r>
              <a:rPr lang="en-GB" dirty="0" err="1"/>
              <a:t>Mixtral</a:t>
            </a:r>
            <a:r>
              <a:rPr lang="en-GB" dirty="0"/>
              <a:t>. Hugging Face has a </a:t>
            </a:r>
            <a:r>
              <a:rPr lang="en-GB" dirty="0">
                <a:hlinkClick r:id="rId3"/>
              </a:rPr>
              <a:t>leaderboard</a:t>
            </a:r>
            <a:r>
              <a:rPr lang="en-GB" dirty="0"/>
              <a:t>, which ranks LLMs based on a number of tasks. However, this </a:t>
            </a:r>
            <a:r>
              <a:rPr lang="en-GB" dirty="0" err="1"/>
              <a:t>leaderboard</a:t>
            </a:r>
            <a:r>
              <a:rPr lang="en-GB" dirty="0"/>
              <a:t> is open to anyone to submit models, and models that are trained to perform well on these tasks may not generalize to other tasks. In general it can be quite difficult to compare LLMs, because there is no agreed upon way to comprehensively evaluate them.</a:t>
            </a:r>
          </a:p>
          <a:p>
            <a:endParaRPr lang="en-GB" dirty="0"/>
          </a:p>
          <a:p>
            <a:r>
              <a:rPr lang="en-GB" dirty="0"/>
              <a:t>All of these models can be accessed on Hugging Face or downloaded from the developers directly (usually both options are available). You have the option to download the base pre-trained models in a number of different sizes, or access them via an API. The barrier to entry to use open source models is in some cases significantly higher than using closed source models with a mature API. How do you run OS models?</a:t>
            </a:r>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one,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2082079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run OS models?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leverage the full power of an unquantized LLM, you need a graphics processing unit, or GPU. Your computer will have two types of computer in it – the CPU and the GPU. In a video game for example, the CPU is responsible for executing game logic, managing AI, some of the physics calculations, audio processing. The GPU is responsible for ensuring that your game looks amazing. Graphics rendering is essentially complicated linear algebra, so people have developed purpose built chips that are very good at linear algebra. And what is deep learning…? It is again, just complicated linear algebra.</a:t>
            </a:r>
            <a:endParaRPr lang="en-GB" dirty="0"/>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latency,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a:p>
            <a:r>
              <a:rPr lang="en-US" dirty="0"/>
              <a:t>Do you need to be able to code in order to interact with and train LLMs? What about hardware?</a:t>
            </a:r>
          </a:p>
          <a:p>
            <a:endParaRPr lang="en-US" dirty="0"/>
          </a:p>
          <a:p>
            <a:endParaRPr lang="en-US" dirty="0"/>
          </a:p>
          <a:p>
            <a:r>
              <a:rPr lang="en-US" dirty="0"/>
              <a:t>So how can you get access to a GPU?</a:t>
            </a:r>
          </a:p>
          <a:p>
            <a:endParaRPr lang="en-US" dirty="0"/>
          </a:p>
          <a:p>
            <a:r>
              <a:rPr lang="en-US" dirty="0"/>
              <a:t>- Google </a:t>
            </a:r>
            <a:r>
              <a:rPr lang="en-US" dirty="0" err="1"/>
              <a:t>Colab</a:t>
            </a:r>
            <a:endParaRPr lang="en-US" dirty="0"/>
          </a:p>
          <a:p>
            <a:r>
              <a:rPr lang="en-US" dirty="0"/>
              <a:t>- Cloud</a:t>
            </a:r>
          </a:p>
          <a:p>
            <a:r>
              <a:rPr lang="en-US" dirty="0"/>
              <a:t>- Buy one</a:t>
            </a:r>
          </a:p>
          <a:p>
            <a:r>
              <a:rPr lang="en-US" dirty="0"/>
              <a:t>- Your departmental servers</a:t>
            </a:r>
          </a:p>
          <a:p>
            <a:r>
              <a:rPr lang="en-US" dirty="0"/>
              <a:t>- The HPC!</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617634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1797074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y">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AE0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4" name="Picture 3"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4"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5"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6"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cxnSp>
        <p:nvCxnSpPr>
          <p:cNvPr id="17" name="Straight Connector 16"/>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8C39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8B40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8B40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8B40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786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p">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8" name="Picture 7"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0" name="Picture 9"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section slide p">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6" name="Straight Connector 15"/>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19"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0" name="Text Placeholder 5"/>
          <p:cNvSpPr>
            <a:spLocks noGrp="1"/>
          </p:cNvSpPr>
          <p:nvPr>
            <p:ph type="body" sz="quarter" idx="12" hasCustomPrompt="1"/>
          </p:nvPr>
        </p:nvSpPr>
        <p:spPr>
          <a:xfrm>
            <a:off x="377744" y="1400257"/>
            <a:ext cx="4748909"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1"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63011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GB"/>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8581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858693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B5E5853-23B0-2344-8ED6-D2879B889C2E}" type="datetimeFigureOut">
              <a:rPr lang="en-US" smtClean="0"/>
              <a:t>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922416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1B5E5853-23B0-2344-8ED6-D2879B889C2E}" type="datetimeFigureOut">
              <a:rPr lang="en-US" smtClean="0"/>
              <a:t>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132120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1B5E5853-23B0-2344-8ED6-D2879B889C2E}" type="datetimeFigureOut">
              <a:rPr lang="en-US" smtClean="0"/>
              <a:t>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948947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45601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y/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FEAD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FDAC3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FDAC3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FDAC32"/>
                </a:solidFill>
                <a:latin typeface="Helvetica Light"/>
                <a:cs typeface="Helvetica Light"/>
              </a:defRPr>
            </a:lvl1pPr>
          </a:lstStyle>
          <a:p>
            <a:pPr lvl="0"/>
            <a:r>
              <a:rPr lang="en-GB"/>
              <a:t>Sub-text</a:t>
            </a:r>
            <a:endParaRPr lang="en-US"/>
          </a:p>
        </p:txBody>
      </p:sp>
      <p:cxnSp>
        <p:nvCxnSpPr>
          <p:cNvPr id="18" name="Straight Connector 17"/>
          <p:cNvCxnSpPr/>
          <p:nvPr userDrawn="1"/>
        </p:nvCxnSpPr>
        <p:spPr>
          <a:xfrm>
            <a:off x="606490" y="2249711"/>
            <a:ext cx="4860219"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spTree>
    <p:extLst>
      <p:ext uri="{BB962C8B-B14F-4D97-AF65-F5344CB8AC3E}">
        <p14:creationId xmlns:p14="http://schemas.microsoft.com/office/powerpoint/2010/main" val="2638538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E5853-23B0-2344-8ED6-D2879B889C2E}" type="datetimeFigureOut">
              <a:rPr lang="en-US" smtClean="0"/>
              <a:t>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31621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79787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169917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626992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9015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y">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tica medium"/>
                <a:cs typeface="Helvettica medium"/>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FEAD24"/>
              </a:buClr>
              <a:buSzPct val="70000"/>
              <a:buFont typeface="Courier New"/>
              <a:buChar char="o"/>
              <a:defRPr sz="1400" baseline="0">
                <a:solidFill>
                  <a:schemeClr val="tx1">
                    <a:lumMod val="75000"/>
                    <a:lumOff val="25000"/>
                  </a:schemeClr>
                </a:solidFill>
                <a:latin typeface="Helvetica"/>
                <a:cs typeface="Helvetica"/>
              </a:defRPr>
            </a:lvl1pPr>
            <a:lvl2pPr>
              <a:buClr>
                <a:srgbClr val="FEAD24"/>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243593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slide y">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8"/>
            <a:ext cx="4702256" cy="2982870"/>
          </a:xfrm>
          <a:prstGeom prst="rect">
            <a:avLst/>
          </a:prstGeom>
        </p:spPr>
        <p:txBody>
          <a:bodyPr vert="horz"/>
          <a:lstStyle>
            <a:lvl1pPr marL="285750" indent="-285750">
              <a:buClr>
                <a:srgbClr val="FDAC32"/>
              </a:buClr>
              <a:buSzPct val="70000"/>
              <a:buFont typeface="Courier New"/>
              <a:buChar char="o"/>
              <a:defRPr sz="1400" baseline="0">
                <a:solidFill>
                  <a:schemeClr val="tx1">
                    <a:lumMod val="75000"/>
                    <a:lumOff val="25000"/>
                  </a:schemeClr>
                </a:solidFill>
                <a:latin typeface="Helvetica"/>
                <a:cs typeface="Helvetica"/>
              </a:defRPr>
            </a:lvl1pPr>
            <a:lvl2pPr>
              <a:buClr>
                <a:srgbClr val="FDAC3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cxnSp>
        <p:nvCxnSpPr>
          <p:cNvPr id="10" name="Straight Connector 9"/>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pic>
        <p:nvPicPr>
          <p:cNvPr id="20" name="Picture 1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21" name="Picture 2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2181107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583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5255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8" name="Straight Connector 17"/>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9"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20"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1" name="Text Placeholder 5"/>
          <p:cNvSpPr>
            <a:spLocks noGrp="1"/>
          </p:cNvSpPr>
          <p:nvPr>
            <p:ph type="body" sz="quarter" idx="12" hasCustomPrompt="1"/>
          </p:nvPr>
        </p:nvSpPr>
        <p:spPr>
          <a:xfrm>
            <a:off x="377744" y="1400257"/>
            <a:ext cx="4717807"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8D31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841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B5E5853-23B0-2344-8ED6-D2879B889C2E}" type="datetimeFigureOut">
              <a:rPr lang="en-US" smtClean="0"/>
              <a:t>2/20/24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1152BF8-EBE5-3C49-A9D3-590A95BA5DC7}" type="slidenum">
              <a:rPr lang="en-US" smtClean="0"/>
              <a:t>‹#›</a:t>
            </a:fld>
            <a:endParaRPr lang="en-US"/>
          </a:p>
        </p:txBody>
      </p:sp>
    </p:spTree>
    <p:extLst>
      <p:ext uri="{BB962C8B-B14F-4D97-AF65-F5344CB8AC3E}">
        <p14:creationId xmlns:p14="http://schemas.microsoft.com/office/powerpoint/2010/main" val="141783428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3" r:id="rId3"/>
    <p:sldLayoutId id="2147483665" r:id="rId4"/>
    <p:sldLayoutId id="2147483666" r:id="rId5"/>
    <p:sldLayoutId id="2147483668" r:id="rId6"/>
    <p:sldLayoutId id="2147483671" r:id="rId7"/>
    <p:sldLayoutId id="2147483673" r:id="rId8"/>
    <p:sldLayoutId id="2147483667" r:id="rId9"/>
    <p:sldLayoutId id="2147483670" r:id="rId10"/>
    <p:sldLayoutId id="2147483674" r:id="rId11"/>
    <p:sldLayoutId id="2147483676" r:id="rId12"/>
    <p:sldLayoutId id="2147483662" r:id="rId13"/>
    <p:sldLayoutId id="2147483649" r:id="rId14"/>
    <p:sldLayoutId id="2147483650"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openai.com/policies" TargetMode="External"/><Relationship Id="rId3" Type="http://schemas.openxmlformats.org/officeDocument/2006/relationships/hyperlink" Target="https://lmstudio.ai/" TargetMode="External"/><Relationship Id="rId7" Type="http://schemas.openxmlformats.org/officeDocument/2006/relationships/hyperlink" Target="https://openai.com/prici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platform.openai.com/docs/introduction" TargetMode="External"/><Relationship Id="rId5" Type="http://schemas.openxmlformats.org/officeDocument/2006/relationships/hyperlink" Target="https://github.com/oobabooga/text-generation-webui" TargetMode="External"/><Relationship Id="rId4" Type="http://schemas.openxmlformats.org/officeDocument/2006/relationships/hyperlink" Target="https://gpt4all.io/index.html" TargetMode="External"/><Relationship Id="rId9" Type="http://schemas.openxmlformats.org/officeDocument/2006/relationships/hyperlink" Target="https://huggingface.co/docs/transformers/index"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Fireshi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www.youtube.com/@jomakaze" TargetMode="External"/><Relationship Id="rId4" Type="http://schemas.openxmlformats.org/officeDocument/2006/relationships/hyperlink" Target="https://www.youtube.com/@TwoMinutePap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2EBF-19E0-3DA6-0051-1F0AD0E92ED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36D4FF8-A347-A627-E034-752527959829}"/>
              </a:ext>
            </a:extLst>
          </p:cNvPr>
          <p:cNvSpPr>
            <a:spLocks noGrp="1"/>
          </p:cNvSpPr>
          <p:nvPr>
            <p:ph type="body" sz="quarter" idx="10"/>
          </p:nvPr>
        </p:nvSpPr>
        <p:spPr/>
        <p:txBody>
          <a:bodyPr vert="horz" lIns="91440" tIns="45720" rIns="91440" bIns="45720" rtlCol="0" anchor="t">
            <a:normAutofit/>
          </a:bodyPr>
          <a:lstStyle/>
          <a:p>
            <a:r>
              <a:rPr lang="en-GB" dirty="0"/>
              <a:t>What’s out there?</a:t>
            </a:r>
          </a:p>
        </p:txBody>
      </p:sp>
    </p:spTree>
    <p:extLst>
      <p:ext uri="{BB962C8B-B14F-4D97-AF65-F5344CB8AC3E}">
        <p14:creationId xmlns:p14="http://schemas.microsoft.com/office/powerpoint/2010/main" val="102941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59C79-0A09-30DA-F71A-E8853805362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3118BF-BC62-0399-EA96-BBF1D7414561}"/>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pic>
        <p:nvPicPr>
          <p:cNvPr id="9" name="Picture 8">
            <a:extLst>
              <a:ext uri="{FF2B5EF4-FFF2-40B4-BE49-F238E27FC236}">
                <a16:creationId xmlns:a16="http://schemas.microsoft.com/office/drawing/2014/main" id="{C56BA5F7-E13E-4294-4189-AD25EA0C62F1}"/>
              </a:ext>
            </a:extLst>
          </p:cNvPr>
          <p:cNvPicPr>
            <a:picLocks noChangeAspect="1"/>
          </p:cNvPicPr>
          <p:nvPr/>
        </p:nvPicPr>
        <p:blipFill>
          <a:blip r:embed="rId3"/>
          <a:stretch>
            <a:fillRect/>
          </a:stretch>
        </p:blipFill>
        <p:spPr>
          <a:xfrm>
            <a:off x="685800" y="1021699"/>
            <a:ext cx="7772400" cy="3100102"/>
          </a:xfrm>
          <a:prstGeom prst="rect">
            <a:avLst/>
          </a:prstGeom>
        </p:spPr>
      </p:pic>
    </p:spTree>
    <p:extLst>
      <p:ext uri="{BB962C8B-B14F-4D97-AF65-F5344CB8AC3E}">
        <p14:creationId xmlns:p14="http://schemas.microsoft.com/office/powerpoint/2010/main" val="181138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74F0B-3375-CD21-4C3C-306797A779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DDD42BC-788F-CB20-202E-00D857828ACE}"/>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sp>
        <p:nvSpPr>
          <p:cNvPr id="4" name="Text Placeholder 3">
            <a:extLst>
              <a:ext uri="{FF2B5EF4-FFF2-40B4-BE49-F238E27FC236}">
                <a16:creationId xmlns:a16="http://schemas.microsoft.com/office/drawing/2014/main" id="{0AA1E65F-C752-7B17-0ACC-CCC33ED9F554}"/>
              </a:ext>
            </a:extLst>
          </p:cNvPr>
          <p:cNvSpPr>
            <a:spLocks noGrp="1"/>
          </p:cNvSpPr>
          <p:nvPr>
            <p:ph type="body" sz="quarter" idx="12"/>
          </p:nvPr>
        </p:nvSpPr>
        <p:spPr>
          <a:xfrm>
            <a:off x="377744" y="1133857"/>
            <a:ext cx="8382000" cy="3355848"/>
          </a:xfrm>
        </p:spPr>
        <p:txBody>
          <a:bodyPr vert="horz" lIns="91440" tIns="45720" rIns="91440" bIns="45720" rtlCol="0" anchor="t">
            <a:normAutofit/>
          </a:bodyPr>
          <a:lstStyle/>
          <a:p>
            <a:pPr marL="0" indent="0">
              <a:buNone/>
            </a:pPr>
            <a:r>
              <a:rPr lang="en-US" dirty="0"/>
              <a:t>Some no code options for running LLMs locally</a:t>
            </a:r>
          </a:p>
          <a:p>
            <a:r>
              <a:rPr lang="en-US" dirty="0"/>
              <a:t>LMStudio</a:t>
            </a:r>
          </a:p>
          <a:p>
            <a:pPr lvl="1"/>
            <a:r>
              <a:rPr lang="en-US" dirty="0"/>
              <a:t>Not open source</a:t>
            </a:r>
          </a:p>
          <a:p>
            <a:pPr lvl="1"/>
            <a:r>
              <a:rPr lang="en-US" dirty="0"/>
              <a:t>Desktop client</a:t>
            </a:r>
          </a:p>
          <a:p>
            <a:r>
              <a:rPr lang="en-US" dirty="0"/>
              <a:t>GPT4All</a:t>
            </a:r>
          </a:p>
          <a:p>
            <a:pPr lvl="1"/>
            <a:r>
              <a:rPr lang="en-US" dirty="0"/>
              <a:t>Open source desktop client</a:t>
            </a:r>
          </a:p>
          <a:p>
            <a:pPr lvl="1"/>
            <a:r>
              <a:rPr lang="en-US" dirty="0"/>
              <a:t>Upload documents for question answering</a:t>
            </a:r>
          </a:p>
          <a:p>
            <a:pPr lvl="1"/>
            <a:r>
              <a:rPr lang="en-US" dirty="0"/>
              <a:t>Bindings for Python and NodeJS, and </a:t>
            </a:r>
            <a:r>
              <a:rPr lang="en-US" dirty="0" err="1"/>
              <a:t>LangChain</a:t>
            </a:r>
            <a:r>
              <a:rPr lang="en-US" dirty="0"/>
              <a:t> </a:t>
            </a:r>
            <a:r>
              <a:rPr lang="en-US" dirty="0" err="1"/>
              <a:t>itegration</a:t>
            </a:r>
            <a:endParaRPr lang="en-US" dirty="0"/>
          </a:p>
          <a:p>
            <a:r>
              <a:rPr lang="en-US" dirty="0"/>
              <a:t>Textgen-webui</a:t>
            </a:r>
          </a:p>
          <a:p>
            <a:pPr lvl="1"/>
            <a:r>
              <a:rPr lang="en-US" dirty="0"/>
              <a:t>Open source</a:t>
            </a:r>
          </a:p>
          <a:p>
            <a:pPr lvl="1"/>
            <a:r>
              <a:rPr lang="en-US" dirty="0"/>
              <a:t>Runs in the browser which means you can spin it up on a remote GPU</a:t>
            </a:r>
          </a:p>
          <a:p>
            <a:pPr lvl="1"/>
            <a:r>
              <a:rPr lang="en-US" dirty="0"/>
              <a:t>Requires some effort to install and run on Linux machines.</a:t>
            </a:r>
          </a:p>
          <a:p>
            <a:pPr lvl="1"/>
            <a:r>
              <a:rPr lang="en-US" dirty="0"/>
              <a:t>Ability to fine-tune models</a:t>
            </a:r>
          </a:p>
          <a:p>
            <a:endParaRPr lang="en-US" dirty="0"/>
          </a:p>
          <a:p>
            <a:endParaRPr lang="en-US" dirty="0"/>
          </a:p>
        </p:txBody>
      </p:sp>
    </p:spTree>
    <p:extLst>
      <p:ext uri="{BB962C8B-B14F-4D97-AF65-F5344CB8AC3E}">
        <p14:creationId xmlns:p14="http://schemas.microsoft.com/office/powerpoint/2010/main" val="85777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91440" tIns="45720" rIns="91440" bIns="4572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91440" tIns="45720" rIns="91440" bIns="45720" rtlCol="0" anchor="t">
            <a:normAutofit/>
          </a:bodyPr>
          <a:lstStyle/>
          <a:p>
            <a:pPr marL="0" indent="0">
              <a:buNone/>
            </a:pPr>
            <a:r>
              <a:rPr lang="en-US" sz="1600">
                <a:solidFill>
                  <a:srgbClr val="404040"/>
                </a:solidFill>
                <a:hlinkClick r:id="rId3"/>
              </a:rPr>
              <a:t>LMStudio</a:t>
            </a:r>
            <a:endParaRPr lang="en-US" sz="1600" dirty="0">
              <a:solidFill>
                <a:srgbClr val="404040"/>
              </a:solidFill>
            </a:endParaRPr>
          </a:p>
          <a:p>
            <a:pPr marL="0" indent="0">
              <a:buNone/>
            </a:pPr>
            <a:r>
              <a:rPr lang="en-US" sz="1600" dirty="0">
                <a:solidFill>
                  <a:srgbClr val="404040"/>
                </a:solidFill>
                <a:hlinkClick r:id="rId4"/>
              </a:rPr>
              <a:t>GPT4All</a:t>
            </a:r>
            <a:endParaRPr lang="en-US" sz="1600" dirty="0">
              <a:solidFill>
                <a:srgbClr val="404040"/>
              </a:solidFill>
            </a:endParaRPr>
          </a:p>
          <a:p>
            <a:pPr marL="0" indent="0">
              <a:buNone/>
            </a:pPr>
            <a:r>
              <a:rPr lang="en-US" sz="1600" dirty="0">
                <a:solidFill>
                  <a:srgbClr val="404040"/>
                </a:solidFill>
                <a:hlinkClick r:id="rId5"/>
              </a:rPr>
              <a:t>Textgen-webui</a:t>
            </a:r>
            <a:endParaRPr lang="en-US" sz="1600" dirty="0">
              <a:solidFill>
                <a:srgbClr val="404040"/>
              </a:solidFill>
            </a:endParaRPr>
          </a:p>
          <a:p>
            <a:pPr marL="0" indent="0">
              <a:buNone/>
            </a:pPr>
            <a:r>
              <a:rPr lang="en-US" sz="1600" dirty="0">
                <a:solidFill>
                  <a:srgbClr val="404040"/>
                </a:solidFill>
              </a:rPr>
              <a:t>OpenAI API </a:t>
            </a:r>
            <a:r>
              <a:rPr lang="en-US" sz="1600" dirty="0">
                <a:solidFill>
                  <a:srgbClr val="404040"/>
                </a:solidFill>
                <a:hlinkClick r:id="rId6"/>
              </a:rPr>
              <a:t>Usage</a:t>
            </a:r>
            <a:r>
              <a:rPr lang="en-US" sz="1600" dirty="0">
                <a:solidFill>
                  <a:srgbClr val="404040"/>
                </a:solidFill>
              </a:rPr>
              <a:t>, </a:t>
            </a:r>
            <a:r>
              <a:rPr lang="en-US" sz="1600" dirty="0">
                <a:solidFill>
                  <a:srgbClr val="404040"/>
                </a:solidFill>
                <a:hlinkClick r:id="rId7"/>
              </a:rPr>
              <a:t>Pricing</a:t>
            </a:r>
            <a:r>
              <a:rPr lang="en-US" sz="1600" dirty="0">
                <a:solidFill>
                  <a:srgbClr val="404040"/>
                </a:solidFill>
              </a:rPr>
              <a:t>, and </a:t>
            </a:r>
            <a:r>
              <a:rPr lang="en-US" sz="1600" dirty="0">
                <a:solidFill>
                  <a:srgbClr val="404040"/>
                </a:solidFill>
                <a:hlinkClick r:id="rId8"/>
              </a:rPr>
              <a:t>Policy</a:t>
            </a:r>
            <a:endParaRPr lang="en-US" sz="1600" dirty="0">
              <a:solidFill>
                <a:srgbClr val="404040"/>
              </a:solidFill>
            </a:endParaRPr>
          </a:p>
          <a:p>
            <a:pPr marL="0" indent="0">
              <a:buNone/>
            </a:pPr>
            <a:r>
              <a:rPr lang="en-US" sz="1600" dirty="0">
                <a:solidFill>
                  <a:srgbClr val="404040"/>
                </a:solidFill>
                <a:hlinkClick r:id="rId9"/>
              </a:rPr>
              <a:t>HuggingFace Tutorials</a:t>
            </a:r>
            <a:endParaRPr lang="en-US" sz="1600"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DEF1B-ACE7-5A26-A083-4CA9E3A6C9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0E8B41-23C9-7FD0-4262-D6D9844FE338}"/>
              </a:ext>
            </a:extLst>
          </p:cNvPr>
          <p:cNvSpPr>
            <a:spLocks noGrp="1"/>
          </p:cNvSpPr>
          <p:nvPr>
            <p:ph type="body" sz="quarter" idx="10"/>
          </p:nvPr>
        </p:nvSpPr>
        <p:spPr/>
        <p:txBody>
          <a:bodyPr vert="horz" lIns="91440" tIns="45720" rIns="91440" bIns="45720" rtlCol="0" anchor="t">
            <a:normAutofit/>
          </a:bodyPr>
          <a:lstStyle/>
          <a:p>
            <a:r>
              <a:rPr lang="en-US" dirty="0"/>
              <a:t>How to keep up?</a:t>
            </a:r>
          </a:p>
        </p:txBody>
      </p:sp>
      <p:sp>
        <p:nvSpPr>
          <p:cNvPr id="4" name="Text Placeholder 3">
            <a:extLst>
              <a:ext uri="{FF2B5EF4-FFF2-40B4-BE49-F238E27FC236}">
                <a16:creationId xmlns:a16="http://schemas.microsoft.com/office/drawing/2014/main" id="{57A9CBC7-CACD-EEBC-6EB0-B9722DE75A57}"/>
              </a:ext>
            </a:extLst>
          </p:cNvPr>
          <p:cNvSpPr>
            <a:spLocks noGrp="1"/>
          </p:cNvSpPr>
          <p:nvPr>
            <p:ph type="body" sz="quarter" idx="12"/>
          </p:nvPr>
        </p:nvSpPr>
        <p:spPr>
          <a:xfrm>
            <a:off x="377744" y="976393"/>
            <a:ext cx="8382000" cy="3513312"/>
          </a:xfrm>
        </p:spPr>
        <p:txBody>
          <a:bodyPr vert="horz" lIns="91440" tIns="45720" rIns="91440" bIns="45720" rtlCol="0" anchor="t">
            <a:normAutofit/>
          </a:bodyPr>
          <a:lstStyle/>
          <a:p>
            <a:r>
              <a:rPr lang="en-US" dirty="0"/>
              <a:t>LinkedIn</a:t>
            </a:r>
          </a:p>
          <a:p>
            <a:pPr lvl="1"/>
            <a:r>
              <a:rPr lang="en-US" dirty="0"/>
              <a:t>OpenAI</a:t>
            </a:r>
          </a:p>
          <a:p>
            <a:pPr lvl="1"/>
            <a:r>
              <a:rPr lang="en-US" dirty="0"/>
              <a:t>Meta and AI at Meta</a:t>
            </a:r>
          </a:p>
          <a:p>
            <a:pPr lvl="1"/>
            <a:r>
              <a:rPr lang="en-US" dirty="0"/>
              <a:t>Hugging Face</a:t>
            </a:r>
          </a:p>
          <a:p>
            <a:pPr lvl="1"/>
            <a:r>
              <a:rPr lang="en-US" dirty="0"/>
              <a:t>Microsoft and Microsoft Research</a:t>
            </a:r>
          </a:p>
          <a:p>
            <a:pPr lvl="1"/>
            <a:r>
              <a:rPr lang="en-US" dirty="0"/>
              <a:t>Apple</a:t>
            </a:r>
          </a:p>
          <a:p>
            <a:pPr lvl="1"/>
            <a:r>
              <a:rPr lang="en-US" dirty="0" err="1"/>
              <a:t>PyTorch</a:t>
            </a:r>
            <a:endParaRPr lang="en-US" dirty="0"/>
          </a:p>
          <a:p>
            <a:r>
              <a:rPr lang="en-US" dirty="0"/>
              <a:t>YouTube</a:t>
            </a:r>
          </a:p>
          <a:p>
            <a:pPr lvl="1"/>
            <a:r>
              <a:rPr lang="en-US" dirty="0">
                <a:hlinkClick r:id="rId3"/>
              </a:rPr>
              <a:t>Fireship</a:t>
            </a:r>
            <a:endParaRPr lang="en-US" dirty="0"/>
          </a:p>
          <a:p>
            <a:pPr lvl="1"/>
            <a:r>
              <a:rPr lang="en-US" dirty="0">
                <a:hlinkClick r:id="rId4"/>
              </a:rPr>
              <a:t>Two Minute Papers</a:t>
            </a:r>
            <a:endParaRPr lang="en-US" dirty="0"/>
          </a:p>
          <a:p>
            <a:pPr lvl="1"/>
            <a:r>
              <a:rPr lang="en-US" dirty="0">
                <a:hlinkClick r:id="rId5"/>
              </a:rPr>
              <a:t>Joma Tech</a:t>
            </a:r>
            <a:endParaRPr lang="en-US" dirty="0"/>
          </a:p>
          <a:p>
            <a:r>
              <a:rPr lang="en-US" dirty="0"/>
              <a:t>Reddit</a:t>
            </a:r>
          </a:p>
          <a:p>
            <a:pPr lvl="1"/>
            <a:r>
              <a:rPr lang="en-US" dirty="0"/>
              <a:t>r/</a:t>
            </a:r>
            <a:r>
              <a:rPr lang="en-US" dirty="0" err="1"/>
              <a:t>LocalLLaMA</a:t>
            </a:r>
            <a:endParaRPr lang="en-US" dirty="0"/>
          </a:p>
          <a:p>
            <a:pPr lvl="1"/>
            <a:r>
              <a:rPr lang="en-US" dirty="0"/>
              <a:t>r/</a:t>
            </a:r>
            <a:r>
              <a:rPr lang="en-US" dirty="0" err="1"/>
              <a:t>MachineLearning</a:t>
            </a:r>
            <a:r>
              <a:rPr lang="en-US" dirty="0"/>
              <a:t> and r/</a:t>
            </a:r>
            <a:r>
              <a:rPr lang="en-US" dirty="0" err="1"/>
              <a:t>learnmachinelearning</a:t>
            </a:r>
            <a:endParaRPr lang="en-US" dirty="0"/>
          </a:p>
          <a:p>
            <a:pPr lvl="1"/>
            <a:r>
              <a:rPr lang="en-US" dirty="0"/>
              <a:t>r/OpenAI</a:t>
            </a:r>
          </a:p>
          <a:p>
            <a:endParaRPr lang="en-US" dirty="0"/>
          </a:p>
        </p:txBody>
      </p:sp>
    </p:spTree>
    <p:extLst>
      <p:ext uri="{BB962C8B-B14F-4D97-AF65-F5344CB8AC3E}">
        <p14:creationId xmlns:p14="http://schemas.microsoft.com/office/powerpoint/2010/main" val="2746922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Timeline of &gt;10B parameter models</a:t>
            </a:r>
          </a:p>
        </p:txBody>
      </p:sp>
      <p:pic>
        <p:nvPicPr>
          <p:cNvPr id="5" name="Picture 4" descr="A diagram of a company&#10;&#10;Description automatically generated">
            <a:extLst>
              <a:ext uri="{FF2B5EF4-FFF2-40B4-BE49-F238E27FC236}">
                <a16:creationId xmlns:a16="http://schemas.microsoft.com/office/drawing/2014/main" id="{6D6E259E-DF1F-BDC3-73AD-51F5C6941AC5}"/>
              </a:ext>
            </a:extLst>
          </p:cNvPr>
          <p:cNvPicPr>
            <a:picLocks noChangeAspect="1"/>
          </p:cNvPicPr>
          <p:nvPr/>
        </p:nvPicPr>
        <p:blipFill>
          <a:blip r:embed="rId3"/>
          <a:stretch>
            <a:fillRect/>
          </a:stretch>
        </p:blipFill>
        <p:spPr>
          <a:xfrm>
            <a:off x="956733" y="826763"/>
            <a:ext cx="7226301" cy="3710109"/>
          </a:xfrm>
          <a:prstGeom prst="rect">
            <a:avLst/>
          </a:prstGeom>
        </p:spPr>
      </p:pic>
    </p:spTree>
    <p:extLst>
      <p:ext uri="{BB962C8B-B14F-4D97-AF65-F5344CB8AC3E}">
        <p14:creationId xmlns:p14="http://schemas.microsoft.com/office/powerpoint/2010/main" val="221535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How can we categorize LLMs?</a:t>
            </a:r>
          </a:p>
        </p:txBody>
      </p:sp>
      <p:sp>
        <p:nvSpPr>
          <p:cNvPr id="4" name="Text Placeholder 3"/>
          <p:cNvSpPr>
            <a:spLocks noGrp="1"/>
          </p:cNvSpPr>
          <p:nvPr>
            <p:ph type="body" sz="quarter" idx="12"/>
          </p:nvPr>
        </p:nvSpPr>
        <p:spPr>
          <a:xfrm>
            <a:off x="377744" y="1400257"/>
            <a:ext cx="2367772" cy="1588714"/>
          </a:xfrm>
        </p:spPr>
        <p:txBody>
          <a:bodyPr vert="horz" lIns="91440" tIns="45720" rIns="91440" bIns="45720" rtlCol="0" anchor="t">
            <a:normAutofit/>
          </a:bodyPr>
          <a:lstStyle/>
          <a:p>
            <a:r>
              <a:rPr lang="en-US"/>
              <a:t>Architecture</a:t>
            </a:r>
          </a:p>
          <a:p>
            <a:r>
              <a:rPr lang="en-US"/>
              <a:t>Objective or use-case</a:t>
            </a:r>
          </a:p>
          <a:p>
            <a:r>
              <a:rPr lang="en-US"/>
              <a:t>Scale</a:t>
            </a:r>
          </a:p>
          <a:p>
            <a:r>
              <a:rPr lang="en-US"/>
              <a:t>Modalities</a:t>
            </a:r>
          </a:p>
          <a:p>
            <a:r>
              <a:rPr lang="en-US"/>
              <a:t>Language</a:t>
            </a:r>
          </a:p>
          <a:p>
            <a:r>
              <a:rPr lang="en-US"/>
              <a:t>Availability</a:t>
            </a:r>
          </a:p>
          <a:p>
            <a:endParaRPr lang="en-US"/>
          </a:p>
          <a:p>
            <a:pPr marL="0" indent="0">
              <a:buNone/>
            </a:pPr>
            <a:endParaRPr lang="en-US"/>
          </a:p>
        </p:txBody>
      </p:sp>
      <p:pic>
        <p:nvPicPr>
          <p:cNvPr id="5" name="Picture 4" descr="A diagram of a data flow&#10;&#10;Description automatically generated">
            <a:extLst>
              <a:ext uri="{FF2B5EF4-FFF2-40B4-BE49-F238E27FC236}">
                <a16:creationId xmlns:a16="http://schemas.microsoft.com/office/drawing/2014/main" id="{21EA89B1-5A3E-1A81-D7D3-247CBC20E156}"/>
              </a:ext>
            </a:extLst>
          </p:cNvPr>
          <p:cNvPicPr>
            <a:picLocks noChangeAspect="1"/>
          </p:cNvPicPr>
          <p:nvPr/>
        </p:nvPicPr>
        <p:blipFill>
          <a:blip r:embed="rId3"/>
          <a:stretch>
            <a:fillRect/>
          </a:stretch>
        </p:blipFill>
        <p:spPr>
          <a:xfrm>
            <a:off x="2998218" y="860773"/>
            <a:ext cx="5759748" cy="3486653"/>
          </a:xfrm>
          <a:prstGeom prst="rect">
            <a:avLst/>
          </a:prstGeom>
        </p:spPr>
      </p:pic>
      <p:sp>
        <p:nvSpPr>
          <p:cNvPr id="6" name="TextBox 5">
            <a:extLst>
              <a:ext uri="{FF2B5EF4-FFF2-40B4-BE49-F238E27FC236}">
                <a16:creationId xmlns:a16="http://schemas.microsoft.com/office/drawing/2014/main" id="{53AF7661-B8A1-D539-3E03-896717902FB1}"/>
              </a:ext>
            </a:extLst>
          </p:cNvPr>
          <p:cNvSpPr txBox="1"/>
          <p:nvPr/>
        </p:nvSpPr>
        <p:spPr>
          <a:xfrm>
            <a:off x="377945" y="311683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latin typeface="Helvetica"/>
              </a:rPr>
              <a:t>Sometimes, one base model can evolve into all of the above!</a:t>
            </a:r>
            <a:endParaRPr lang="en-US">
              <a:cs typeface="Calibri"/>
            </a:endParaRPr>
          </a:p>
        </p:txBody>
      </p:sp>
    </p:spTree>
    <p:extLst>
      <p:ext uri="{BB962C8B-B14F-4D97-AF65-F5344CB8AC3E}">
        <p14:creationId xmlns:p14="http://schemas.microsoft.com/office/powerpoint/2010/main" val="29281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4E087-A05B-DEF8-CA06-11074FD5AC1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2C1DAF-E2FD-4259-8477-4080494B7D2E}"/>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3" name="Picture 2">
            <a:extLst>
              <a:ext uri="{FF2B5EF4-FFF2-40B4-BE49-F238E27FC236}">
                <a16:creationId xmlns:a16="http://schemas.microsoft.com/office/drawing/2014/main" id="{5FDA05FD-D49A-D79E-FAF6-3F9FBE7CABB6}"/>
              </a:ext>
            </a:extLst>
          </p:cNvPr>
          <p:cNvPicPr>
            <a:picLocks noChangeAspect="1"/>
          </p:cNvPicPr>
          <p:nvPr/>
        </p:nvPicPr>
        <p:blipFill>
          <a:blip r:embed="rId3"/>
          <a:stretch>
            <a:fillRect/>
          </a:stretch>
        </p:blipFill>
        <p:spPr>
          <a:xfrm>
            <a:off x="679288" y="872020"/>
            <a:ext cx="8080456" cy="3554207"/>
          </a:xfrm>
          <a:prstGeom prst="rect">
            <a:avLst/>
          </a:prstGeom>
        </p:spPr>
      </p:pic>
    </p:spTree>
    <p:extLst>
      <p:ext uri="{BB962C8B-B14F-4D97-AF65-F5344CB8AC3E}">
        <p14:creationId xmlns:p14="http://schemas.microsoft.com/office/powerpoint/2010/main" val="2376944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F3FF-65CC-A884-E84E-5FC8AB0011A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B71B79B-97F5-1ABF-16A3-2968BB67D50C}"/>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4" name="Picture 3">
            <a:extLst>
              <a:ext uri="{FF2B5EF4-FFF2-40B4-BE49-F238E27FC236}">
                <a16:creationId xmlns:a16="http://schemas.microsoft.com/office/drawing/2014/main" id="{29D002F2-D6DE-6B65-4094-4DAA2D107D00}"/>
              </a:ext>
            </a:extLst>
          </p:cNvPr>
          <p:cNvPicPr>
            <a:picLocks noChangeAspect="1"/>
          </p:cNvPicPr>
          <p:nvPr/>
        </p:nvPicPr>
        <p:blipFill>
          <a:blip r:embed="rId3"/>
          <a:stretch>
            <a:fillRect/>
          </a:stretch>
        </p:blipFill>
        <p:spPr>
          <a:xfrm>
            <a:off x="1746504" y="822960"/>
            <a:ext cx="6063012" cy="3930760"/>
          </a:xfrm>
          <a:prstGeom prst="rect">
            <a:avLst/>
          </a:prstGeom>
        </p:spPr>
      </p:pic>
    </p:spTree>
    <p:extLst>
      <p:ext uri="{BB962C8B-B14F-4D97-AF65-F5344CB8AC3E}">
        <p14:creationId xmlns:p14="http://schemas.microsoft.com/office/powerpoint/2010/main" val="921659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9B28E-A7EB-325E-3752-F45CFFBFCB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6E16007-ED6E-04D6-AE97-893F72032B39}"/>
              </a:ext>
            </a:extLst>
          </p:cNvPr>
          <p:cNvSpPr>
            <a:spLocks noGrp="1"/>
          </p:cNvSpPr>
          <p:nvPr>
            <p:ph type="body" sz="quarter" idx="10"/>
          </p:nvPr>
        </p:nvSpPr>
        <p:spPr/>
        <p:txBody>
          <a:bodyPr vert="horz" lIns="91440" tIns="45720" rIns="91440" bIns="45720" rtlCol="0" anchor="t">
            <a:normAutofit/>
          </a:bodyPr>
          <a:lstStyle/>
          <a:p>
            <a:r>
              <a:rPr lang="en-US" dirty="0"/>
              <a:t>Popular LLM Families</a:t>
            </a:r>
          </a:p>
        </p:txBody>
      </p:sp>
      <p:pic>
        <p:nvPicPr>
          <p:cNvPr id="4" name="Picture 3">
            <a:extLst>
              <a:ext uri="{FF2B5EF4-FFF2-40B4-BE49-F238E27FC236}">
                <a16:creationId xmlns:a16="http://schemas.microsoft.com/office/drawing/2014/main" id="{E15C04D7-F0B7-BE22-1E27-1F455D4BE310}"/>
              </a:ext>
            </a:extLst>
          </p:cNvPr>
          <p:cNvPicPr>
            <a:picLocks noChangeAspect="1"/>
          </p:cNvPicPr>
          <p:nvPr/>
        </p:nvPicPr>
        <p:blipFill>
          <a:blip r:embed="rId3"/>
          <a:stretch>
            <a:fillRect/>
          </a:stretch>
        </p:blipFill>
        <p:spPr>
          <a:xfrm>
            <a:off x="243960" y="1086287"/>
            <a:ext cx="8641020" cy="3110328"/>
          </a:xfrm>
          <a:prstGeom prst="rect">
            <a:avLst/>
          </a:prstGeom>
        </p:spPr>
      </p:pic>
    </p:spTree>
    <p:extLst>
      <p:ext uri="{BB962C8B-B14F-4D97-AF65-F5344CB8AC3E}">
        <p14:creationId xmlns:p14="http://schemas.microsoft.com/office/powerpoint/2010/main" val="248305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What does OpenAI offer?</a:t>
            </a:r>
          </a:p>
        </p:txBody>
      </p:sp>
      <p:sp>
        <p:nvSpPr>
          <p:cNvPr id="4" name="Text Placeholder 3"/>
          <p:cNvSpPr>
            <a:spLocks noGrp="1"/>
          </p:cNvSpPr>
          <p:nvPr>
            <p:ph type="body" sz="quarter" idx="12"/>
          </p:nvPr>
        </p:nvSpPr>
        <p:spPr>
          <a:xfrm>
            <a:off x="377744" y="858390"/>
            <a:ext cx="3598334" cy="1438031"/>
          </a:xfrm>
        </p:spPr>
        <p:txBody>
          <a:bodyPr vert="horz" lIns="91440" tIns="45720" rIns="91440" bIns="45720" rtlCol="0" anchor="t">
            <a:normAutofit/>
          </a:bodyPr>
          <a:lstStyle/>
          <a:p>
            <a:pPr marL="0" indent="0">
              <a:buNone/>
            </a:pPr>
            <a:r>
              <a:rPr lang="en-US"/>
              <a:t>Browser-based service:</a:t>
            </a:r>
          </a:p>
          <a:p>
            <a:r>
              <a:rPr lang="en-US"/>
              <a:t>ChatGPT and ChatGPT Plus</a:t>
            </a:r>
          </a:p>
          <a:p>
            <a:r>
              <a:rPr lang="en-US"/>
              <a:t>DALL-E</a:t>
            </a:r>
          </a:p>
          <a:p>
            <a:r>
              <a:rPr lang="en-US"/>
              <a:t>GPTs</a:t>
            </a:r>
          </a:p>
          <a:p>
            <a:endParaRPr lang="en-US"/>
          </a:p>
          <a:p>
            <a:endParaRPr lang="en-US"/>
          </a:p>
          <a:p>
            <a:pPr marL="0" indent="0">
              <a:buNone/>
            </a:pPr>
            <a:endParaRPr lang="en-US"/>
          </a:p>
          <a:p>
            <a:pPr marL="0" indent="0">
              <a:buNone/>
            </a:pPr>
            <a:endParaRPr lang="en-US"/>
          </a:p>
        </p:txBody>
      </p:sp>
      <p:sp>
        <p:nvSpPr>
          <p:cNvPr id="6" name="Text Placeholder 3">
            <a:extLst>
              <a:ext uri="{FF2B5EF4-FFF2-40B4-BE49-F238E27FC236}">
                <a16:creationId xmlns:a16="http://schemas.microsoft.com/office/drawing/2014/main" id="{84C298D2-1800-A094-B4F4-53F8A8AC1DB7}"/>
              </a:ext>
            </a:extLst>
          </p:cNvPr>
          <p:cNvSpPr txBox="1">
            <a:spLocks/>
          </p:cNvSpPr>
          <p:nvPr/>
        </p:nvSpPr>
        <p:spPr>
          <a:xfrm>
            <a:off x="4052277" y="858390"/>
            <a:ext cx="3598334" cy="167509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t>API-based service:</a:t>
            </a:r>
          </a:p>
          <a:p>
            <a:r>
              <a:rPr lang="en-US"/>
              <a:t>Embeddings</a:t>
            </a:r>
          </a:p>
          <a:p>
            <a:r>
              <a:rPr lang="en-US"/>
              <a:t>Fine-tuning</a:t>
            </a:r>
          </a:p>
          <a:p>
            <a:r>
              <a:rPr lang="en-US"/>
              <a:t>Image generation</a:t>
            </a:r>
          </a:p>
          <a:p>
            <a:r>
              <a:rPr lang="en-US"/>
              <a:t>Vision</a:t>
            </a:r>
          </a:p>
          <a:p>
            <a:r>
              <a:rPr lang="en-US"/>
              <a:t>Text-to-speech (and speech-to-text)</a:t>
            </a:r>
          </a:p>
          <a:p>
            <a:pPr marL="0" indent="0">
              <a:buFont typeface="Courier New"/>
              <a:buNone/>
            </a:pPr>
            <a:endParaRPr lang="en-US"/>
          </a:p>
        </p:txBody>
      </p:sp>
      <p:pic>
        <p:nvPicPr>
          <p:cNvPr id="7" name="Picture 6" descr="A diagram of a code&#10;&#10;Description automatically generated">
            <a:extLst>
              <a:ext uri="{FF2B5EF4-FFF2-40B4-BE49-F238E27FC236}">
                <a16:creationId xmlns:a16="http://schemas.microsoft.com/office/drawing/2014/main" id="{AD433B75-A609-2908-5518-C79461915835}"/>
              </a:ext>
            </a:extLst>
          </p:cNvPr>
          <p:cNvPicPr>
            <a:picLocks noChangeAspect="1"/>
          </p:cNvPicPr>
          <p:nvPr/>
        </p:nvPicPr>
        <p:blipFill>
          <a:blip r:embed="rId3"/>
          <a:stretch>
            <a:fillRect/>
          </a:stretch>
        </p:blipFill>
        <p:spPr>
          <a:xfrm>
            <a:off x="376767" y="2570400"/>
            <a:ext cx="7230532" cy="1907701"/>
          </a:xfrm>
          <a:prstGeom prst="rect">
            <a:avLst/>
          </a:prstGeom>
        </p:spPr>
      </p:pic>
    </p:spTree>
    <p:extLst>
      <p:ext uri="{BB962C8B-B14F-4D97-AF65-F5344CB8AC3E}">
        <p14:creationId xmlns:p14="http://schemas.microsoft.com/office/powerpoint/2010/main" val="3336826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Open source LLMs</a:t>
            </a:r>
          </a:p>
        </p:txBody>
      </p:sp>
      <p:sp>
        <p:nvSpPr>
          <p:cNvPr id="6" name="Text Placeholder 3">
            <a:extLst>
              <a:ext uri="{FF2B5EF4-FFF2-40B4-BE49-F238E27FC236}">
                <a16:creationId xmlns:a16="http://schemas.microsoft.com/office/drawing/2014/main" id="{27E27066-55ED-F7D1-ECA2-8B139A20E849}"/>
              </a:ext>
            </a:extLst>
          </p:cNvPr>
          <p:cNvSpPr txBox="1">
            <a:spLocks/>
          </p:cNvSpPr>
          <p:nvPr/>
        </p:nvSpPr>
        <p:spPr>
          <a:xfrm>
            <a:off x="5533943" y="913424"/>
            <a:ext cx="3166534" cy="304669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p>
        </p:txBody>
      </p:sp>
      <p:pic>
        <p:nvPicPr>
          <p:cNvPr id="3" name="Picture 2" descr="Hugging Face - Current Openings">
            <a:extLst>
              <a:ext uri="{FF2B5EF4-FFF2-40B4-BE49-F238E27FC236}">
                <a16:creationId xmlns:a16="http://schemas.microsoft.com/office/drawing/2014/main" id="{2F104E6F-7D4B-726E-85CE-AB937C8D74D5}"/>
              </a:ext>
            </a:extLst>
          </p:cNvPr>
          <p:cNvPicPr>
            <a:picLocks noChangeAspect="1"/>
          </p:cNvPicPr>
          <p:nvPr/>
        </p:nvPicPr>
        <p:blipFill>
          <a:blip r:embed="rId3"/>
          <a:stretch>
            <a:fillRect/>
          </a:stretch>
        </p:blipFill>
        <p:spPr>
          <a:xfrm>
            <a:off x="3200400" y="1215458"/>
            <a:ext cx="2743200" cy="2743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775A9BA-5C4C-6044-C157-B7D7386AC8B4}"/>
              </a:ext>
            </a:extLst>
          </p:cNvPr>
          <p:cNvPicPr>
            <a:picLocks noChangeAspect="1"/>
          </p:cNvPicPr>
          <p:nvPr/>
        </p:nvPicPr>
        <p:blipFill>
          <a:blip r:embed="rId4"/>
          <a:stretch>
            <a:fillRect/>
          </a:stretch>
        </p:blipFill>
        <p:spPr>
          <a:xfrm>
            <a:off x="501083" y="2437058"/>
            <a:ext cx="2743200" cy="170834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FDC937B-1F00-03C6-ED3D-E6516EA79E06}"/>
              </a:ext>
            </a:extLst>
          </p:cNvPr>
          <p:cNvPicPr>
            <a:picLocks noChangeAspect="1"/>
          </p:cNvPicPr>
          <p:nvPr/>
        </p:nvPicPr>
        <p:blipFill>
          <a:blip r:embed="rId5"/>
          <a:stretch>
            <a:fillRect/>
          </a:stretch>
        </p:blipFill>
        <p:spPr>
          <a:xfrm>
            <a:off x="3343274" y="3158038"/>
            <a:ext cx="2743200" cy="188903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D7AD64E-FE7F-97A8-A53B-A5A975354930}"/>
              </a:ext>
            </a:extLst>
          </p:cNvPr>
          <p:cNvPicPr>
            <a:picLocks noChangeAspect="1"/>
          </p:cNvPicPr>
          <p:nvPr/>
        </p:nvPicPr>
        <p:blipFill>
          <a:blip r:embed="rId6"/>
          <a:stretch>
            <a:fillRect/>
          </a:stretch>
        </p:blipFill>
        <p:spPr>
          <a:xfrm>
            <a:off x="6231391" y="2134534"/>
            <a:ext cx="2743200" cy="2201131"/>
          </a:xfrm>
          <a:prstGeom prst="rect">
            <a:avLst/>
          </a:prstGeom>
        </p:spPr>
      </p:pic>
      <p:pic>
        <p:nvPicPr>
          <p:cNvPr id="9" name="Picture 8" descr="A screenshot of a device&#10;&#10;Description automatically generated">
            <a:extLst>
              <a:ext uri="{FF2B5EF4-FFF2-40B4-BE49-F238E27FC236}">
                <a16:creationId xmlns:a16="http://schemas.microsoft.com/office/drawing/2014/main" id="{943743A5-E106-D85E-541F-FF1C17E4FE66}"/>
              </a:ext>
            </a:extLst>
          </p:cNvPr>
          <p:cNvPicPr>
            <a:picLocks noChangeAspect="1"/>
          </p:cNvPicPr>
          <p:nvPr/>
        </p:nvPicPr>
        <p:blipFill>
          <a:blip r:embed="rId7"/>
          <a:stretch>
            <a:fillRect/>
          </a:stretch>
        </p:blipFill>
        <p:spPr>
          <a:xfrm>
            <a:off x="883784" y="861833"/>
            <a:ext cx="2743200" cy="142978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EDBA04B-1509-802B-2506-A4838AC34C37}"/>
              </a:ext>
            </a:extLst>
          </p:cNvPr>
          <p:cNvPicPr>
            <a:picLocks noChangeAspect="1"/>
          </p:cNvPicPr>
          <p:nvPr/>
        </p:nvPicPr>
        <p:blipFill>
          <a:blip r:embed="rId8"/>
          <a:stretch>
            <a:fillRect/>
          </a:stretch>
        </p:blipFill>
        <p:spPr>
          <a:xfrm>
            <a:off x="5231266" y="859694"/>
            <a:ext cx="2743200" cy="1148316"/>
          </a:xfrm>
          <a:prstGeom prst="rect">
            <a:avLst/>
          </a:prstGeom>
        </p:spPr>
      </p:pic>
    </p:spTree>
    <p:extLst>
      <p:ext uri="{BB962C8B-B14F-4D97-AF65-F5344CB8AC3E}">
        <p14:creationId xmlns:p14="http://schemas.microsoft.com/office/powerpoint/2010/main" val="79746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18B40-AAD5-71F8-1DFF-A807747F80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390999-841F-153C-BADF-404D7765DB35}"/>
              </a:ext>
            </a:extLst>
          </p:cNvPr>
          <p:cNvSpPr>
            <a:spLocks noGrp="1"/>
          </p:cNvSpPr>
          <p:nvPr>
            <p:ph type="body" sz="quarter" idx="10"/>
          </p:nvPr>
        </p:nvSpPr>
        <p:spPr/>
        <p:txBody>
          <a:bodyPr vert="horz" lIns="91440" tIns="45720" rIns="91440" bIns="45720" rtlCol="0" anchor="t">
            <a:normAutofit/>
          </a:bodyPr>
          <a:lstStyle/>
          <a:p>
            <a:r>
              <a:rPr lang="en-US" dirty="0"/>
              <a:t>How can you run open source models?</a:t>
            </a:r>
          </a:p>
        </p:txBody>
      </p:sp>
      <p:sp>
        <p:nvSpPr>
          <p:cNvPr id="4" name="Text Placeholder 3">
            <a:extLst>
              <a:ext uri="{FF2B5EF4-FFF2-40B4-BE49-F238E27FC236}">
                <a16:creationId xmlns:a16="http://schemas.microsoft.com/office/drawing/2014/main" id="{6F8225A3-DE60-CE99-76DE-F85D818A7468}"/>
              </a:ext>
            </a:extLst>
          </p:cNvPr>
          <p:cNvSpPr>
            <a:spLocks noGrp="1"/>
          </p:cNvSpPr>
          <p:nvPr>
            <p:ph type="body" sz="quarter" idx="12"/>
          </p:nvPr>
        </p:nvSpPr>
        <p:spPr/>
        <p:txBody>
          <a:bodyPr vert="horz" lIns="91440" tIns="45720" rIns="91440" bIns="45720" rtlCol="0" anchor="t">
            <a:normAutofit fontScale="92500" lnSpcReduction="20000"/>
          </a:bodyPr>
          <a:lstStyle/>
          <a:p>
            <a:pPr marL="0" indent="0">
              <a:buNone/>
            </a:pPr>
            <a:r>
              <a:rPr lang="en-US" dirty="0"/>
              <a:t>There are two main ways to access open source models:</a:t>
            </a:r>
          </a:p>
          <a:p>
            <a:r>
              <a:rPr lang="en-US" dirty="0"/>
              <a:t>API</a:t>
            </a:r>
          </a:p>
          <a:p>
            <a:pPr lvl="1"/>
            <a:r>
              <a:rPr lang="en-US" dirty="0" err="1"/>
              <a:t>Huggingface</a:t>
            </a:r>
            <a:r>
              <a:rPr lang="en-US" dirty="0"/>
              <a:t> Hub API</a:t>
            </a:r>
          </a:p>
          <a:p>
            <a:pPr lvl="1"/>
            <a:r>
              <a:rPr lang="en-US" dirty="0"/>
              <a:t>Individual company APIs</a:t>
            </a:r>
          </a:p>
          <a:p>
            <a:pPr lvl="1"/>
            <a:r>
              <a:rPr lang="en-US" dirty="0"/>
              <a:t>No compute required but restrictions on requests</a:t>
            </a:r>
          </a:p>
          <a:p>
            <a:endParaRPr lang="en-US" dirty="0"/>
          </a:p>
          <a:p>
            <a:r>
              <a:rPr lang="en-US" dirty="0"/>
              <a:t>Cloud</a:t>
            </a:r>
          </a:p>
          <a:p>
            <a:pPr lvl="1"/>
            <a:r>
              <a:rPr lang="en-US" dirty="0"/>
              <a:t>Google </a:t>
            </a:r>
            <a:r>
              <a:rPr lang="en-US" dirty="0" err="1"/>
              <a:t>Colab</a:t>
            </a:r>
            <a:endParaRPr lang="en-US" dirty="0"/>
          </a:p>
          <a:p>
            <a:pPr lvl="1"/>
            <a:r>
              <a:rPr lang="en-US" dirty="0"/>
              <a:t>Commercial cloud providers are expensive</a:t>
            </a:r>
          </a:p>
          <a:p>
            <a:pPr lvl="1"/>
            <a:r>
              <a:rPr lang="en-US" dirty="0"/>
              <a:t>Steep learning curve</a:t>
            </a:r>
          </a:p>
          <a:p>
            <a:endParaRPr lang="en-US" dirty="0"/>
          </a:p>
          <a:p>
            <a:r>
              <a:rPr lang="en-US" dirty="0"/>
              <a:t>Locally</a:t>
            </a:r>
          </a:p>
          <a:p>
            <a:pPr lvl="1"/>
            <a:r>
              <a:rPr lang="en-US" dirty="0"/>
              <a:t>Code</a:t>
            </a:r>
          </a:p>
          <a:p>
            <a:pPr lvl="1"/>
            <a:r>
              <a:rPr lang="en-US" dirty="0"/>
              <a:t>No code</a:t>
            </a:r>
          </a:p>
          <a:p>
            <a:pPr lvl="1"/>
            <a:r>
              <a:rPr lang="en-US" dirty="0"/>
              <a:t>Requires compute…</a:t>
            </a:r>
          </a:p>
          <a:p>
            <a:pPr lvl="1"/>
            <a:endParaRPr lang="en-US" dirty="0"/>
          </a:p>
        </p:txBody>
      </p:sp>
    </p:spTree>
    <p:extLst>
      <p:ext uri="{BB962C8B-B14F-4D97-AF65-F5344CB8AC3E}">
        <p14:creationId xmlns:p14="http://schemas.microsoft.com/office/powerpoint/2010/main" val="2618388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13068</TotalTime>
  <Words>2229</Words>
  <Application>Microsoft Macintosh PowerPoint</Application>
  <PresentationFormat>On-screen Show (16:9)</PresentationFormat>
  <Paragraphs>179</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Avenir Book</vt:lpstr>
      <vt:lpstr>Avenir Heavy</vt:lpstr>
      <vt:lpstr>Calibri</vt:lpstr>
      <vt:lpstr>Courier New</vt:lpstr>
      <vt:lpstr>Helvetica</vt:lpstr>
      <vt:lpstr>Helvetica Light</vt:lpstr>
      <vt:lpstr>Helvettica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Honest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Goldsworthy</dc:creator>
  <cp:lastModifiedBy>Ryan Daniels</cp:lastModifiedBy>
  <cp:revision>12</cp:revision>
  <dcterms:created xsi:type="dcterms:W3CDTF">2020-05-28T09:17:51Z</dcterms:created>
  <dcterms:modified xsi:type="dcterms:W3CDTF">2024-02-20T16:57:40Z</dcterms:modified>
</cp:coreProperties>
</file>